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276" r:id="rId12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Arial" charset="0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6600"/>
    <a:srgbClr val="FF0000"/>
  </p:clrMru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8" autoAdjust="0"/>
    <p:restoredTop sz="91814" autoAdjust="0"/>
  </p:normalViewPr>
  <p:slideViewPr>
    <p:cSldViewPr>
      <p:cViewPr varScale="1">
        <p:scale>
          <a:sx n="36" d="100"/>
          <a:sy n="36" d="100"/>
        </p:scale>
        <p:origin x="-396" y="-9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11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5363" name="Shape 11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必须注意的是，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是一种数据交换格式，而不是字符串！</a:t>
            </a:r>
          </a:p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因为通常情况下，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能够将各种数据类型（数组，对象）转换成一个字符串。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因此久而久之程序员习惯上将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【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通过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转换而来的字符串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】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称为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字符串。</a:t>
            </a:r>
          </a:p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而这种称谓叫久了就会给新手一个容易混淆的地方，那就是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是不是就是字符串？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所以这里必须澄清一点，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	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	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是这个转换的过程。而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字符串是转换的结果。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	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是一门语言，而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字符串只不过是这门语言转换后得到的一个执行结果。</a:t>
            </a:r>
          </a:p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仅此而已。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之所以后台在发送数据的时候，不会按照我们整理之后的格式发送，是为了节约带宽。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因为数据在各个设备之间进行传递和交互的时候，本质来讲都是通过电流的高低电平来进行信息的描述。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那么就意味着每多一个字符就会多一段信息来描述，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而我们整理之后的数据中存在太多无意义的格式字符，例如换行回车空格等。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因此为了数据的发送速度，以及为了在单位事件内发送更多的数据，后台回传的数据都会采用上述格式。使得信息尽可能的被压缩。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还记得很早时候，再讲字符串的时候说过。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中规定字符串都采用单引号来定义吧？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为什么这样规定我们已经能够解释了。</a:t>
            </a:r>
          </a:p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因为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是一门语言，而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中规定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字符串采用单引号定义。</a:t>
            </a:r>
          </a:p>
          <a:p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字符串中的内容采用双引号定义，固定格式来避免信息冲突。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也方便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JSON.parse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JSON.stringify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方法对信息的序列化管理。</a:t>
            </a:r>
          </a:p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所以我们在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中书写字符串的时候，为了和</a:t>
            </a:r>
            <a:r>
              <a:rPr lang="en-US" altLang="zh-CN" smtClean="0">
                <a:solidFill>
                  <a:srgbClr val="53585F"/>
                </a:solidFill>
                <a:sym typeface="Helvetica Light"/>
              </a:rPr>
              <a:t>JSON</a:t>
            </a:r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中的格式统一，</a:t>
            </a:r>
          </a:p>
          <a:p>
            <a:r>
              <a:rPr lang="zh-CN" altLang="en-US" smtClean="0">
                <a:solidFill>
                  <a:srgbClr val="53585F"/>
                </a:solidFill>
                <a:sym typeface="Helvetica Light"/>
              </a:rPr>
              <a:t>因此统一规定字符串采用单引号来定义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solidFill>
                <a:srgbClr val="53585F"/>
              </a:solidFill>
              <a:sym typeface="Helvetica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8BA13-F239-4CF7-AF3C-14FE7F0D910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3EA39-5FF2-4C41-BC00-4E2DB65D8D0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2BCCC-8044-49A9-8A08-9AE776F2B52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9C172-FBBA-4958-962B-FABB236347E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0A9D9-FA9D-4403-90B5-B96D4DE215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FC54B-3BC6-4A20-8EC6-039CFD118F5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04FBB-535D-4AD7-929D-96ED18BD177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E54D3-75D2-41C8-AEBF-D529CBB1599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7925E-E528-4B7E-A042-485E82F37FC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BF628-7912-4AD3-92ED-A7194FE9C2A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50EC4-F36D-4D81-A2EA-5900419A33E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2A6E2-FDA1-47BA-BFCB-F2D1DB22B9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3AD50-E9B6-40B2-BB45-DCF4C0E6C4C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1650" y="13081000"/>
            <a:ext cx="506413" cy="466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24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82F56B5-1409-428A-8E8F-E027BAC6666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>
          <a:solidFill>
            <a:srgbClr val="000000"/>
          </a:solidFill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-171450"/>
            <a:ext cx="24441150" cy="152749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6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0" y="-1947863"/>
            <a:ext cx="21518563" cy="161115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7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46200" y="-414338"/>
            <a:ext cx="11014075" cy="149717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6388" name="pasted-image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7088" y="10466388"/>
            <a:ext cx="3208337" cy="21145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89" name="Shape 123"/>
          <p:cNvSpPr>
            <a:spLocks noChangeArrowheads="1"/>
          </p:cNvSpPr>
          <p:nvPr/>
        </p:nvSpPr>
        <p:spPr bwMode="auto">
          <a:xfrm>
            <a:off x="5135563" y="4589463"/>
            <a:ext cx="8156575" cy="13509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en-US" altLang="zh-CN" sz="8200">
                <a:solidFill>
                  <a:srgbClr val="FFFFFF"/>
                </a:solidFill>
                <a:latin typeface="Helvetica Light"/>
              </a:rPr>
              <a:t>HTML JSON</a:t>
            </a:r>
            <a:r>
              <a:rPr lang="zh-CN" altLang="en-US" sz="8200">
                <a:solidFill>
                  <a:srgbClr val="FFFFFF"/>
                </a:solidFill>
                <a:latin typeface="Helvetica Light"/>
              </a:rPr>
              <a:t>解析</a:t>
            </a:r>
          </a:p>
        </p:txBody>
      </p:sp>
      <p:pic>
        <p:nvPicPr>
          <p:cNvPr id="16390" name="pasted-image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6913" y="3762375"/>
            <a:ext cx="18000662" cy="35956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6391" name="Shape 125"/>
          <p:cNvSpPr>
            <a:spLocks noChangeArrowheads="1"/>
          </p:cNvSpPr>
          <p:nvPr/>
        </p:nvSpPr>
        <p:spPr bwMode="auto">
          <a:xfrm>
            <a:off x="5145088" y="6011863"/>
            <a:ext cx="7620000" cy="80962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 algn="ctr" hangingPunct="0"/>
            <a:endParaRPr lang="zh-CN" altLang="en-US" sz="320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392" name="Shape 126"/>
          <p:cNvSpPr>
            <a:spLocks noChangeArrowheads="1"/>
          </p:cNvSpPr>
          <p:nvPr/>
        </p:nvSpPr>
        <p:spPr bwMode="auto">
          <a:xfrm>
            <a:off x="5426075" y="6380163"/>
            <a:ext cx="2552700" cy="70643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/>
            <a:r>
              <a:rPr lang="zh-CN" altLang="en-US" sz="4800">
                <a:solidFill>
                  <a:srgbClr val="FFFFFF"/>
                </a:solidFill>
                <a:latin typeface="Helvetica Light"/>
              </a:rPr>
              <a:t>课程介绍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277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2566988" y="2681288"/>
            <a:ext cx="170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瀑布流</a:t>
            </a:r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91100" y="3762375"/>
            <a:ext cx="15265400" cy="888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hape 205"/>
          <p:cNvSpPr>
            <a:spLocks noChangeArrowheads="1"/>
          </p:cNvSpPr>
          <p:nvPr/>
        </p:nvSpPr>
        <p:spPr bwMode="auto">
          <a:xfrm>
            <a:off x="3619500" y="9974263"/>
            <a:ext cx="9304338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3000">
                <a:solidFill>
                  <a:srgbClr val="FFFFFF"/>
                </a:solidFill>
                <a:latin typeface="Helvetica Light"/>
              </a:rPr>
              <a:t>更具行业竞争力       更高薪酬       更好的职业进阶发展</a:t>
            </a:r>
          </a:p>
        </p:txBody>
      </p:sp>
      <p:sp>
        <p:nvSpPr>
          <p:cNvPr id="34818" name="Shape 206"/>
          <p:cNvSpPr>
            <a:spLocks noChangeArrowheads="1"/>
          </p:cNvSpPr>
          <p:nvPr/>
        </p:nvSpPr>
        <p:spPr bwMode="auto">
          <a:xfrm>
            <a:off x="6569075" y="8613775"/>
            <a:ext cx="3405188" cy="736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4200">
                <a:solidFill>
                  <a:srgbClr val="FFFFFF"/>
                </a:solidFill>
                <a:latin typeface="Helvetica Light"/>
              </a:rPr>
              <a:t>UI</a:t>
            </a:r>
            <a:r>
              <a:rPr lang="zh-CN" altLang="en-US" sz="4200">
                <a:solidFill>
                  <a:srgbClr val="FFFFFF"/>
                </a:solidFill>
                <a:latin typeface="Helvetica Light"/>
              </a:rPr>
              <a:t>视觉设计师</a:t>
            </a:r>
          </a:p>
        </p:txBody>
      </p:sp>
      <p:pic>
        <p:nvPicPr>
          <p:cNvPr id="34819" name="06c58PIC3Tg_102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50" y="-322263"/>
            <a:ext cx="25600025" cy="14474826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asted-image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7410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1" name="Text Box 7"/>
          <p:cNvSpPr txBox="1">
            <a:spLocks noChangeArrowheads="1"/>
          </p:cNvSpPr>
          <p:nvPr/>
        </p:nvSpPr>
        <p:spPr bwMode="auto">
          <a:xfrm>
            <a:off x="2903538" y="2878138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>
                <a:solidFill>
                  <a:schemeClr val="tx2"/>
                </a:solidFill>
                <a:ea typeface="微软雅黑" pitchFamily="34" charset="-122"/>
              </a:rPr>
              <a:t>课程大纲</a:t>
            </a:r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7367588" y="4144963"/>
            <a:ext cx="41100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解析实例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843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8435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1.JSON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35200" y="3946525"/>
            <a:ext cx="212613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概述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提供的方法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048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0483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1.1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英文全称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JavaScript Object Notation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，是一种轻量级的数据交换格式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是一门独立的语言，用于存储和传输数据的格式，通常用于服务端向网页传递数据 。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语言采用了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的语法，这意味着在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JavaScript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中处理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数据不须要任何特殊的 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API 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或工具包，但是还是需要说明的一点就是：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是两门不同的语言。</a:t>
            </a:r>
            <a:endParaRPr lang="en-US" altLang="zh-CN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的格式仅仅是一个文本，而文本是可以被任何编程语言读取及作为数据格式传递的。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</a:t>
            </a:r>
            <a:endParaRPr lang="en-US" altLang="zh-CN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：个人理解，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前台的数据（对象、数组等）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转换成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字符串发送给后台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后台回传的数据（字符串）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转换为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普通的数据（对象、数组等）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这个转换过程。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2530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923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1.2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提供的方法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前面提过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是用来对数据进行处理和转换的一种语言，并且在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内部的执行代码采用了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的语法，因此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直接提供了两个方法来处理数据。而不需要在额外的添加各种数据包和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JSON.parse(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后台传输过来的数据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 反序列化（有时候也被称作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数据解析，简称为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解析），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 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能够把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字符串转换成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的数据类型。</a:t>
            </a:r>
          </a:p>
          <a:p>
            <a:pPr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    转换的时候，如果字符串中存在不符合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要求的格式，会直接报错。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(2)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JSON.stringify(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要往后台传输的数据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 序列化（有时候也被称作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数据封装或数据加密）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    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能够把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的数据类型转换成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字符串。</a:t>
            </a:r>
          </a:p>
          <a:p>
            <a:pPr defTabSz="914400"/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	    转换的时候，如果数据中存在不符合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要求的格式，会做对应的处理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4578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4579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1045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服务器传给前台一条数据： 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'{"stuInfo":[{"name":"frank"},{"name":"bill"},{"name":"jobs"}],"feature":["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英俊潇洒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","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富可敌国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","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英年早逝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"]}'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那么很显然这个数据是一个字符串，而对于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而言字符串并不是十分理想的数据格式。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如果想要动态的将数据加载至页面中，最好的数据格式就是对象和数组。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我们再来仔细观察一下这条数据，发现实际上这个字符串实际上是一个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‘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’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！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'{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"stuInfo":[{"name":"frank"},{"name":"bill"},{"name":"jobs"}],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"feature":["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英俊潇洒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","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富可敌国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","</a:t>
            </a:r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英年早逝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"]</a:t>
            </a:r>
          </a:p>
          <a:p>
            <a:pPr defTabSz="914400"/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}‘</a:t>
            </a:r>
          </a:p>
          <a:p>
            <a:pPr defTabSz="914400"/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而我们如果想要使用后台传回的数据，便需要对这个字符串进行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处理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。这个处理的过程就是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解析。</a:t>
            </a:r>
            <a:endParaRPr lang="zh-CN" altLang="en-US" sz="4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6626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6627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1.3 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解析就是通过某种手段，将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后台回传的字符串数据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转换成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可以直接被使用的数据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的过程。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通常情况下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解析会直接采用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中提供的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JSON.parse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方法来直接转换。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var dataStr = '{"stuInfo":[{"name":"frank"},{"name":"bill"},{"name":"jobs"}],"feature":["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英俊潇洒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","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富可敌国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","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英年早逝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"]}';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var dataObj = JSON.parse(dataStr);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console.log(dataObj);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68038" y="9450388"/>
            <a:ext cx="1080135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28674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235200" y="2797175"/>
            <a:ext cx="21621750" cy="862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  <a:b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在实际开发过程中通常会在两个地方被用到。一个是发送请求的时候，会将数据封装为一个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字符串在发送。返回来第二点就是在接受请求来的数据的时候，使用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来将数据信息转换为实际可用的数据类型。除此之外使用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的机会不多。</a:t>
            </a:r>
          </a:p>
          <a:p>
            <a:pPr defTabSz="914400"/>
            <a:endParaRPr lang="zh-CN" altLang="en-US" sz="4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但这决不意味着</a:t>
            </a:r>
            <a:r>
              <a:rPr lang="en-US" altLang="zh-CN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除了数据封装和数据解析就没有其他的作用。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因此我们在这里必须掌握的是这两种有关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的用法之外，还需要同学自行查找有关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的其他内容。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例如：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JS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可以对哪些数据类型进行序列化和反序列化？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eval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的关系？</a:t>
            </a:r>
          </a:p>
          <a:p>
            <a:pPr defTabSz="914400"/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eval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函数和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stringify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函数在序列化数据的时候有什么区别</a:t>
            </a:r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?</a:t>
            </a:r>
          </a:p>
          <a:p>
            <a:pPr defTabSz="914400"/>
            <a:r>
              <a:rPr lang="en-US" altLang="zh-CN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4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775" y="168275"/>
            <a:ext cx="3208338" cy="21161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0722" name="pasted-image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88" y="692150"/>
            <a:ext cx="3314701" cy="8636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30723" name="Shape 131"/>
          <p:cNvSpPr>
            <a:spLocks noChangeArrowheads="1"/>
          </p:cNvSpPr>
          <p:nvPr/>
        </p:nvSpPr>
        <p:spPr bwMode="auto">
          <a:xfrm>
            <a:off x="2117725" y="2281238"/>
            <a:ext cx="20148550" cy="11985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zh-CN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2.JSON</a:t>
            </a:r>
            <a:r>
              <a:rPr lang="zh-CN" altLang="en-US" sz="6000">
                <a:solidFill>
                  <a:srgbClr val="53585F"/>
                </a:solidFill>
                <a:latin typeface="微软雅黑" pitchFamily="34" charset="-122"/>
                <a:ea typeface="微软雅黑" pitchFamily="34" charset="-122"/>
              </a:rPr>
              <a:t>解析实例</a:t>
            </a:r>
            <a:endParaRPr lang="zh-CN" altLang="en-US" sz="60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4475" y="4554538"/>
            <a:ext cx="17281525" cy="865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2566988" y="4090988"/>
            <a:ext cx="120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4000">
                <a:solidFill>
                  <a:schemeClr val="tx2"/>
                </a:solidFill>
                <a:ea typeface="微软雅黑" pitchFamily="34" charset="-122"/>
              </a:rPr>
              <a:t>书城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1564</Words>
  <Application>Microsoft Office PowerPoint</Application>
  <PresentationFormat>自定义</PresentationFormat>
  <Paragraphs>102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演示文稿设计模板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Arial</vt:lpstr>
      <vt:lpstr>Helvetica Light</vt:lpstr>
      <vt:lpstr>Helvetica Neue</vt:lpstr>
      <vt:lpstr>微软雅黑</vt:lpstr>
      <vt:lpstr>White</vt:lpstr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AutoBVT</cp:lastModifiedBy>
  <cp:revision>860</cp:revision>
  <dcterms:created xsi:type="dcterms:W3CDTF">2016-04-25T04:37:00Z</dcterms:created>
  <dcterms:modified xsi:type="dcterms:W3CDTF">2017-12-04T01:01:01Z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